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5"/>
  </p:notesMasterIdLst>
  <p:sldIdLst>
    <p:sldId id="508" r:id="rId3"/>
    <p:sldId id="522" r:id="rId4"/>
    <p:sldId id="472" r:id="rId5"/>
    <p:sldId id="519" r:id="rId6"/>
    <p:sldId id="520" r:id="rId7"/>
    <p:sldId id="511" r:id="rId8"/>
    <p:sldId id="512" r:id="rId9"/>
    <p:sldId id="518" r:id="rId10"/>
    <p:sldId id="502" r:id="rId11"/>
    <p:sldId id="507" r:id="rId12"/>
    <p:sldId id="501" r:id="rId13"/>
    <p:sldId id="523" r:id="rId1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黑体" panose="02010609060101010101" pitchFamily="49" charset="-122"/>
      <p:regular r:id="rId20"/>
    </p:embeddedFont>
    <p:embeddedFont>
      <p:font typeface="楷体" panose="02010609060101010101" pitchFamily="49" charset="-122"/>
      <p:regular r:id="rId21"/>
    </p:embeddedFont>
    <p:embeddedFont>
      <p:font typeface="幼圆" panose="02010509060101010101" pitchFamily="49" charset="-122"/>
      <p:regular r:id="rId2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45F86"/>
    <a:srgbClr val="FFD9CC"/>
    <a:srgbClr val="894D29"/>
    <a:srgbClr val="EEF0E2"/>
    <a:srgbClr val="0000FF"/>
    <a:srgbClr val="009900"/>
    <a:srgbClr val="FF0000"/>
    <a:srgbClr val="FF9933"/>
    <a:srgbClr val="AFF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2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86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49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43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4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7974"/>
            <a:ext cx="9144000" cy="555524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确定位置（二）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55BAE262-EC47-47A8-852B-9892281C8FDA}"/>
              </a:ext>
            </a:extLst>
          </p:cNvPr>
          <p:cNvGrpSpPr/>
          <p:nvPr userDrawn="1"/>
        </p:nvGrpSpPr>
        <p:grpSpPr>
          <a:xfrm>
            <a:off x="8003462" y="4738697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0B87D03F-CAB6-4020-8436-8BC6016F8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96851012-76CD-4E25-B97A-F2D6696241AA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7974"/>
            <a:ext cx="9144000" cy="55552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1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4.emf"/><Relationship Id="rId7" Type="http://schemas.openxmlformats.org/officeDocument/2006/relationships/slide" Target="slide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0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GI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30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1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单圆角矩形 31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单圆角矩形 3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423937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确定位置（二）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圆角矩形 4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3" name="圆角矩形 4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6" name="圆角矩形 45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7" name="圆角矩形 4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确定位置</a:t>
            </a:r>
          </a:p>
        </p:txBody>
      </p:sp>
      <p:sp>
        <p:nvSpPr>
          <p:cNvPr id="50" name="圆角矩形 4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2" name="组合 5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4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170107" y="973394"/>
            <a:ext cx="707923" cy="35174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图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确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定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en-US" altLang="zh-CN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置</a:t>
            </a:r>
            <a:endParaRPr lang="zh-CN" altLang="en-US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39314" y="1139314"/>
            <a:ext cx="3091301" cy="519880"/>
            <a:chOff x="1519085" y="1519085"/>
            <a:chExt cx="4121735" cy="693173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672550" y="1832946"/>
              <a:ext cx="864096" cy="0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5532808" y="1776102"/>
              <a:ext cx="108012" cy="10801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519085" y="1519085"/>
              <a:ext cx="3445200" cy="69317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先确定观测点</a:t>
              </a:r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16016" y="2420243"/>
            <a:ext cx="3172992" cy="603265"/>
            <a:chOff x="6320122" y="3130981"/>
            <a:chExt cx="4230656" cy="804353"/>
          </a:xfrm>
        </p:grpSpPr>
        <p:cxnSp>
          <p:nvCxnSpPr>
            <p:cNvPr id="21" name="直接连接符 20"/>
            <p:cNvCxnSpPr/>
            <p:nvPr/>
          </p:nvCxnSpPr>
          <p:spPr>
            <a:xfrm flipH="1">
              <a:off x="6424296" y="3535997"/>
              <a:ext cx="864096" cy="0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 flipH="1">
              <a:off x="6320122" y="3479153"/>
              <a:ext cx="108012" cy="10801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7091681" y="3130981"/>
              <a:ext cx="3459097" cy="80435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再确定方向，</a:t>
              </a:r>
              <a:endPara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</a:t>
              </a:r>
              <a:r>
                <a:rPr lang="zh-CN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量出角度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39314" y="3651870"/>
            <a:ext cx="3168729" cy="695208"/>
            <a:chOff x="1519085" y="5102930"/>
            <a:chExt cx="4224972" cy="693173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4775787" y="5416791"/>
              <a:ext cx="864096" cy="0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5636045" y="5359947"/>
              <a:ext cx="108012" cy="10801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519085" y="5102930"/>
              <a:ext cx="3444348" cy="69317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最后量出两</a:t>
              </a:r>
              <a:endPara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地间的距离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6B5429DD-5E17-45B2-A3C2-5CAD5147C9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A1547774-5917-4F9E-80FA-6E110D90E5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标注 16"/>
          <p:cNvSpPr/>
          <p:nvPr/>
        </p:nvSpPr>
        <p:spPr>
          <a:xfrm>
            <a:off x="3491880" y="315466"/>
            <a:ext cx="3672408" cy="1032148"/>
          </a:xfrm>
          <a:prstGeom prst="wedgeRoundRectCallout">
            <a:avLst>
              <a:gd name="adj1" fmla="val 64017"/>
              <a:gd name="adj2" fmla="val -2530"/>
              <a:gd name="adj3" fmla="val 16667"/>
            </a:avLst>
          </a:prstGeom>
          <a:noFill/>
          <a:ln>
            <a:solidFill>
              <a:srgbClr val="894D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Picture 3" descr="C:\Users\Administrator\Desktop\t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7694"/>
            <a:ext cx="4176464" cy="208823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491880" y="331951"/>
            <a:ext cx="35283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乐乐去大鸣山游玩时迷失了方向，她想找到大本营的位置。观察下图，你能帮帮她吗？</a:t>
            </a: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062" y="540800"/>
            <a:ext cx="920362" cy="91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4062227" y="1528505"/>
            <a:ext cx="3934799" cy="3186695"/>
            <a:chOff x="4086225" y="1472686"/>
            <a:chExt cx="5246397" cy="4248927"/>
          </a:xfrm>
        </p:grpSpPr>
        <p:sp>
          <p:nvSpPr>
            <p:cNvPr id="24" name="椭圆 23"/>
            <p:cNvSpPr/>
            <p:nvPr/>
          </p:nvSpPr>
          <p:spPr>
            <a:xfrm>
              <a:off x="8143874" y="4337050"/>
              <a:ext cx="144719" cy="147934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551487" y="3473450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5072063" y="2249488"/>
              <a:ext cx="39528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rot="16200000">
              <a:off x="4975225" y="2189163"/>
              <a:ext cx="4318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4"/>
            <p:cNvSpPr txBox="1">
              <a:spLocks noChangeArrowheads="1"/>
            </p:cNvSpPr>
            <p:nvPr/>
          </p:nvSpPr>
          <p:spPr bwMode="auto">
            <a:xfrm>
              <a:off x="8222305" y="1472686"/>
              <a:ext cx="1110317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大本营</a:t>
              </a:r>
            </a:p>
          </p:txBody>
        </p:sp>
        <p:sp>
          <p:nvSpPr>
            <p:cNvPr id="30" name="TextBox 57"/>
            <p:cNvSpPr txBox="1">
              <a:spLocks noChangeArrowheads="1"/>
            </p:cNvSpPr>
            <p:nvPr/>
          </p:nvSpPr>
          <p:spPr bwMode="auto">
            <a:xfrm>
              <a:off x="4964701" y="3011154"/>
              <a:ext cx="979897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宝塔</a:t>
              </a:r>
            </a:p>
          </p:txBody>
        </p:sp>
        <p:sp>
          <p:nvSpPr>
            <p:cNvPr id="31" name="TextBox 16"/>
            <p:cNvSpPr txBox="1">
              <a:spLocks noChangeArrowheads="1"/>
            </p:cNvSpPr>
            <p:nvPr/>
          </p:nvSpPr>
          <p:spPr bwMode="auto">
            <a:xfrm>
              <a:off x="5395913" y="1987550"/>
              <a:ext cx="676275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32" name="TextBox 17"/>
            <p:cNvSpPr txBox="1">
              <a:spLocks noChangeArrowheads="1"/>
            </p:cNvSpPr>
            <p:nvPr/>
          </p:nvSpPr>
          <p:spPr bwMode="auto">
            <a:xfrm>
              <a:off x="4924425" y="1497013"/>
              <a:ext cx="531813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33" name="TextBox 60"/>
            <p:cNvSpPr txBox="1">
              <a:spLocks noChangeArrowheads="1"/>
            </p:cNvSpPr>
            <p:nvPr/>
          </p:nvSpPr>
          <p:spPr bwMode="auto">
            <a:xfrm>
              <a:off x="7198543" y="4158379"/>
              <a:ext cx="1107679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小清山</a:t>
              </a:r>
            </a:p>
          </p:txBody>
        </p:sp>
        <p:sp>
          <p:nvSpPr>
            <p:cNvPr id="34" name="TextBox 19"/>
            <p:cNvSpPr txBox="1">
              <a:spLocks noChangeArrowheads="1"/>
            </p:cNvSpPr>
            <p:nvPr/>
          </p:nvSpPr>
          <p:spPr bwMode="auto">
            <a:xfrm>
              <a:off x="4086225" y="5290726"/>
              <a:ext cx="1368425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大鸣山</a:t>
              </a:r>
            </a:p>
          </p:txBody>
        </p:sp>
        <p:sp>
          <p:nvSpPr>
            <p:cNvPr id="35" name="椭圆 34"/>
            <p:cNvSpPr/>
            <p:nvPr/>
          </p:nvSpPr>
          <p:spPr>
            <a:xfrm>
              <a:off x="4610511" y="5187489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8158623" y="1685670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Box 20"/>
            <p:cNvSpPr txBox="1">
              <a:spLocks noChangeArrowheads="1"/>
            </p:cNvSpPr>
            <p:nvPr/>
          </p:nvSpPr>
          <p:spPr bwMode="auto">
            <a:xfrm>
              <a:off x="5895157" y="5263946"/>
              <a:ext cx="2186960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1cm</a:t>
              </a:r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表示</a:t>
              </a:r>
              <a:r>
                <a:rPr lang="en-US" altLang="zh-CN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100m</a:t>
              </a:r>
              <a:endPara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38" name="直接箭头连接符 37"/>
          <p:cNvCxnSpPr/>
          <p:nvPr/>
        </p:nvCxnSpPr>
        <p:spPr>
          <a:xfrm>
            <a:off x="4530642" y="4382320"/>
            <a:ext cx="3380222" cy="0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V="1">
            <a:off x="4529796" y="1353140"/>
            <a:ext cx="0" cy="3045695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2" descr="C:\Users\Administrator\Desktop\timg (2)_副本_副本_副本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3798" y="3507854"/>
            <a:ext cx="739890" cy="974490"/>
          </a:xfrm>
          <a:prstGeom prst="rect">
            <a:avLst/>
          </a:prstGeom>
          <a:noFill/>
        </p:spPr>
      </p:pic>
      <p:sp>
        <p:nvSpPr>
          <p:cNvPr id="4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563888" y="843558"/>
            <a:ext cx="4457700" cy="358385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Arc 60"/>
          <p:cNvSpPr/>
          <p:nvPr/>
        </p:nvSpPr>
        <p:spPr bwMode="auto">
          <a:xfrm>
            <a:off x="4527255" y="2348717"/>
            <a:ext cx="1620000" cy="1620000"/>
          </a:xfrm>
          <a:custGeom>
            <a:avLst/>
            <a:gdLst>
              <a:gd name="T0" fmla="*/ 0 w 21600"/>
              <a:gd name="T1" fmla="*/ 0 h 21600"/>
              <a:gd name="T2" fmla="*/ 18 w 21600"/>
              <a:gd name="T3" fmla="*/ 18 h 21600"/>
              <a:gd name="T4" fmla="*/ 0 w 21600"/>
              <a:gd name="T5" fmla="*/ 1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DF9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8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62337" y="1148173"/>
            <a:ext cx="4014413" cy="3318741"/>
            <a:chOff x="4086225" y="1497013"/>
            <a:chExt cx="5352550" cy="4424987"/>
          </a:xfrm>
        </p:grpSpPr>
        <p:sp>
          <p:nvSpPr>
            <p:cNvPr id="10" name="椭圆 9"/>
            <p:cNvSpPr/>
            <p:nvPr/>
          </p:nvSpPr>
          <p:spPr>
            <a:xfrm>
              <a:off x="8143874" y="4337050"/>
              <a:ext cx="144719" cy="147934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551487" y="3473450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" name="直接箭头连接符 11"/>
            <p:cNvCxnSpPr/>
            <p:nvPr/>
          </p:nvCxnSpPr>
          <p:spPr>
            <a:xfrm>
              <a:off x="5072063" y="2249488"/>
              <a:ext cx="39528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rot="16200000">
              <a:off x="4975225" y="2189163"/>
              <a:ext cx="4318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4"/>
            <p:cNvSpPr txBox="1">
              <a:spLocks noChangeArrowheads="1"/>
            </p:cNvSpPr>
            <p:nvPr/>
          </p:nvSpPr>
          <p:spPr bwMode="auto">
            <a:xfrm>
              <a:off x="8149279" y="1727582"/>
              <a:ext cx="1289496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大本营</a:t>
              </a:r>
            </a:p>
          </p:txBody>
        </p:sp>
        <p:sp>
          <p:nvSpPr>
            <p:cNvPr id="15" name="TextBox 57"/>
            <p:cNvSpPr txBox="1">
              <a:spLocks noChangeArrowheads="1"/>
            </p:cNvSpPr>
            <p:nvPr/>
          </p:nvSpPr>
          <p:spPr bwMode="auto">
            <a:xfrm>
              <a:off x="4915260" y="3064222"/>
              <a:ext cx="939381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宝塔</a:t>
              </a:r>
            </a:p>
          </p:txBody>
        </p:sp>
        <p:sp>
          <p:nvSpPr>
            <p:cNvPr id="16" name="TextBox 16"/>
            <p:cNvSpPr txBox="1">
              <a:spLocks noChangeArrowheads="1"/>
            </p:cNvSpPr>
            <p:nvPr/>
          </p:nvSpPr>
          <p:spPr bwMode="auto">
            <a:xfrm>
              <a:off x="5395913" y="1987550"/>
              <a:ext cx="676275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17" name="TextBox 17"/>
            <p:cNvSpPr txBox="1">
              <a:spLocks noChangeArrowheads="1"/>
            </p:cNvSpPr>
            <p:nvPr/>
          </p:nvSpPr>
          <p:spPr bwMode="auto">
            <a:xfrm>
              <a:off x="4924425" y="1497013"/>
              <a:ext cx="531813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18" name="TextBox 60"/>
            <p:cNvSpPr txBox="1">
              <a:spLocks noChangeArrowheads="1"/>
            </p:cNvSpPr>
            <p:nvPr/>
          </p:nvSpPr>
          <p:spPr bwMode="auto">
            <a:xfrm>
              <a:off x="6916526" y="4090828"/>
              <a:ext cx="1339697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小清山</a:t>
              </a:r>
            </a:p>
          </p:txBody>
        </p:sp>
        <p:sp>
          <p:nvSpPr>
            <p:cNvPr id="19" name="TextBox 19"/>
            <p:cNvSpPr txBox="1">
              <a:spLocks noChangeArrowheads="1"/>
            </p:cNvSpPr>
            <p:nvPr/>
          </p:nvSpPr>
          <p:spPr bwMode="auto">
            <a:xfrm>
              <a:off x="4086225" y="5290725"/>
              <a:ext cx="1368425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大鸣山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4610511" y="5187489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8158623" y="1685670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TextBox 20"/>
            <p:cNvSpPr txBox="1">
              <a:spLocks noChangeArrowheads="1"/>
            </p:cNvSpPr>
            <p:nvPr/>
          </p:nvSpPr>
          <p:spPr bwMode="auto">
            <a:xfrm>
              <a:off x="5895157" y="5429557"/>
              <a:ext cx="2186960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1cm</a:t>
              </a:r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表示</a:t>
              </a:r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100m</a:t>
              </a:r>
              <a:endPara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24" name="直接箭头连接符 23"/>
          <p:cNvCxnSpPr/>
          <p:nvPr/>
        </p:nvCxnSpPr>
        <p:spPr>
          <a:xfrm>
            <a:off x="4530752" y="3983743"/>
            <a:ext cx="3380222" cy="0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4529906" y="954563"/>
            <a:ext cx="0" cy="3045695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544128" y="1333957"/>
            <a:ext cx="2661084" cy="2626364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785351" y="1150375"/>
            <a:ext cx="2223320" cy="707922"/>
            <a:chOff x="1047135" y="1533833"/>
            <a:chExt cx="2964426" cy="943896"/>
          </a:xfrm>
        </p:grpSpPr>
        <p:sp>
          <p:nvSpPr>
            <p:cNvPr id="28" name="圆角矩形 27"/>
            <p:cNvSpPr/>
            <p:nvPr/>
          </p:nvSpPr>
          <p:spPr>
            <a:xfrm>
              <a:off x="1047135" y="1533833"/>
              <a:ext cx="2964426" cy="943896"/>
            </a:xfrm>
            <a:prstGeom prst="roundRect">
              <a:avLst/>
            </a:prstGeom>
            <a:solidFill>
              <a:srgbClr val="C9E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确定观测点</a:t>
              </a: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1047135" y="1533833"/>
              <a:ext cx="604685" cy="94389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169866" y="733337"/>
            <a:ext cx="232289" cy="586248"/>
            <a:chOff x="9881418" y="2020529"/>
            <a:chExt cx="309718" cy="781664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9881418" y="2168013"/>
              <a:ext cx="0" cy="6341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直角三角形 31"/>
            <p:cNvSpPr/>
            <p:nvPr/>
          </p:nvSpPr>
          <p:spPr>
            <a:xfrm>
              <a:off x="9881420" y="2020529"/>
              <a:ext cx="309716" cy="575187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3" name="Picture 2" descr="C:\Users\Administrator\Desktop\timg (2)_副本_副本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3201" y="3250701"/>
            <a:ext cx="618664" cy="814826"/>
          </a:xfrm>
          <a:prstGeom prst="rect">
            <a:avLst/>
          </a:prstGeom>
          <a:noFill/>
        </p:spPr>
      </p:pic>
      <p:pic>
        <p:nvPicPr>
          <p:cNvPr id="34" name="Picture 2" descr="C:\Users\Administrator\Desktop\timg (2)_副本_副本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4088" y="3213831"/>
            <a:ext cx="618664" cy="814826"/>
          </a:xfrm>
          <a:prstGeom prst="rect">
            <a:avLst/>
          </a:prstGeom>
          <a:noFill/>
        </p:spPr>
      </p:pic>
      <p:grpSp>
        <p:nvGrpSpPr>
          <p:cNvPr id="35" name="组合 34"/>
          <p:cNvGrpSpPr/>
          <p:nvPr/>
        </p:nvGrpSpPr>
        <p:grpSpPr>
          <a:xfrm>
            <a:off x="785351" y="2101646"/>
            <a:ext cx="2223320" cy="707922"/>
            <a:chOff x="1047135" y="1533833"/>
            <a:chExt cx="2964426" cy="943896"/>
          </a:xfrm>
        </p:grpSpPr>
        <p:sp>
          <p:nvSpPr>
            <p:cNvPr id="36" name="圆角矩形 35"/>
            <p:cNvSpPr/>
            <p:nvPr/>
          </p:nvSpPr>
          <p:spPr>
            <a:xfrm>
              <a:off x="1047135" y="1533833"/>
              <a:ext cx="2964426" cy="943896"/>
            </a:xfrm>
            <a:prstGeom prst="roundRect">
              <a:avLst/>
            </a:prstGeom>
            <a:solidFill>
              <a:srgbClr val="C9E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确定方向</a:t>
              </a:r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1047135" y="1533833"/>
              <a:ext cx="604685" cy="94389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8" name="弧形 37"/>
          <p:cNvSpPr/>
          <p:nvPr/>
        </p:nvSpPr>
        <p:spPr>
          <a:xfrm>
            <a:off x="3696272" y="2724544"/>
            <a:ext cx="1692377" cy="1692377"/>
          </a:xfrm>
          <a:prstGeom prst="arc">
            <a:avLst>
              <a:gd name="adj1" fmla="val 16200000"/>
              <a:gd name="adj2" fmla="val 1996536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4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34568E-6 L 0.28906 -0.5095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44" y="-25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云形标注 82"/>
          <p:cNvSpPr>
            <a:spLocks noChangeArrowheads="1"/>
          </p:cNvSpPr>
          <p:nvPr/>
        </p:nvSpPr>
        <p:spPr bwMode="auto">
          <a:xfrm>
            <a:off x="1132708" y="3106153"/>
            <a:ext cx="2252808" cy="949495"/>
          </a:xfrm>
          <a:prstGeom prst="cloudCallout">
            <a:avLst>
              <a:gd name="adj1" fmla="val -59410"/>
              <a:gd name="adj2" fmla="val 36976"/>
            </a:avLst>
          </a:prstGeom>
          <a:noFill/>
          <a:ln w="19050" algn="ctr">
            <a:solidFill>
              <a:srgbClr val="C45F86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05085" y="564125"/>
            <a:ext cx="4457700" cy="358385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 descr="17.png"/>
          <p:cNvPicPr>
            <a:picLocks noChangeAspect="1"/>
          </p:cNvPicPr>
          <p:nvPr/>
        </p:nvPicPr>
        <p:blipFill>
          <a:blip r:embed="rId3" cstate="print"/>
          <a:srcRect b="-5"/>
          <a:stretch>
            <a:fillRect/>
          </a:stretch>
        </p:blipFill>
        <p:spPr bwMode="auto">
          <a:xfrm rot="5400000">
            <a:off x="4191558" y="2814879"/>
            <a:ext cx="2514639" cy="158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箭头连接符 8"/>
          <p:cNvCxnSpPr/>
          <p:nvPr/>
        </p:nvCxnSpPr>
        <p:spPr>
          <a:xfrm>
            <a:off x="4771949" y="3648613"/>
            <a:ext cx="3380222" cy="0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V="1">
            <a:off x="4771103" y="619433"/>
            <a:ext cx="0" cy="3045695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4785325" y="1039761"/>
            <a:ext cx="2481943" cy="2585431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8"/>
          <p:cNvSpPr txBox="1">
            <a:spLocks noChangeArrowheads="1"/>
          </p:cNvSpPr>
          <p:nvPr/>
        </p:nvSpPr>
        <p:spPr bwMode="auto">
          <a:xfrm>
            <a:off x="4833206" y="2687012"/>
            <a:ext cx="80367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86"/>
          <p:cNvGrpSpPr/>
          <p:nvPr/>
        </p:nvGrpSpPr>
        <p:grpSpPr>
          <a:xfrm>
            <a:off x="785351" y="1150375"/>
            <a:ext cx="2223320" cy="707922"/>
            <a:chOff x="1047135" y="1533833"/>
            <a:chExt cx="2964426" cy="943896"/>
          </a:xfrm>
        </p:grpSpPr>
        <p:sp>
          <p:nvSpPr>
            <p:cNvPr id="14" name="圆角矩形 13"/>
            <p:cNvSpPr/>
            <p:nvPr/>
          </p:nvSpPr>
          <p:spPr>
            <a:xfrm>
              <a:off x="1047135" y="1533833"/>
              <a:ext cx="2964426" cy="943896"/>
            </a:xfrm>
            <a:prstGeom prst="roundRect">
              <a:avLst/>
            </a:prstGeom>
            <a:solidFill>
              <a:srgbClr val="C9E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确定观测点</a:t>
              </a: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047135" y="1533833"/>
              <a:ext cx="604685" cy="94389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93"/>
          <p:cNvGrpSpPr/>
          <p:nvPr/>
        </p:nvGrpSpPr>
        <p:grpSpPr>
          <a:xfrm>
            <a:off x="7322575" y="398207"/>
            <a:ext cx="232289" cy="586248"/>
            <a:chOff x="9881418" y="2020529"/>
            <a:chExt cx="309718" cy="781664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9881418" y="2168013"/>
              <a:ext cx="0" cy="6341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直角三角形 17"/>
            <p:cNvSpPr/>
            <p:nvPr/>
          </p:nvSpPr>
          <p:spPr>
            <a:xfrm>
              <a:off x="9881420" y="2020529"/>
              <a:ext cx="309716" cy="575187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9" name="Picture 2" descr="C:\Users\Administrator\Desktop\timg (2)_副本_副本_副本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4398" y="2915571"/>
            <a:ext cx="618664" cy="814826"/>
          </a:xfrm>
          <a:prstGeom prst="rect">
            <a:avLst/>
          </a:prstGeom>
          <a:noFill/>
        </p:spPr>
      </p:pic>
      <p:grpSp>
        <p:nvGrpSpPr>
          <p:cNvPr id="21" name="组合 95"/>
          <p:cNvGrpSpPr/>
          <p:nvPr/>
        </p:nvGrpSpPr>
        <p:grpSpPr>
          <a:xfrm>
            <a:off x="785351" y="2101646"/>
            <a:ext cx="2223320" cy="707922"/>
            <a:chOff x="1047135" y="1533833"/>
            <a:chExt cx="2964426" cy="943896"/>
          </a:xfrm>
        </p:grpSpPr>
        <p:sp>
          <p:nvSpPr>
            <p:cNvPr id="22" name="圆角矩形 21"/>
            <p:cNvSpPr/>
            <p:nvPr/>
          </p:nvSpPr>
          <p:spPr>
            <a:xfrm>
              <a:off x="1047135" y="1533833"/>
              <a:ext cx="2964426" cy="943896"/>
            </a:xfrm>
            <a:prstGeom prst="roundRect">
              <a:avLst/>
            </a:prstGeom>
            <a:solidFill>
              <a:srgbClr val="C9E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确定方向</a:t>
              </a: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1047135" y="1533833"/>
              <a:ext cx="604685" cy="94389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弧形 23"/>
          <p:cNvSpPr/>
          <p:nvPr/>
        </p:nvSpPr>
        <p:spPr>
          <a:xfrm>
            <a:off x="4114800" y="2544096"/>
            <a:ext cx="1515046" cy="1360540"/>
          </a:xfrm>
          <a:prstGeom prst="arc">
            <a:avLst>
              <a:gd name="adj1" fmla="val 15757002"/>
              <a:gd name="adj2" fmla="val 1979188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73"/>
          <p:cNvGrpSpPr/>
          <p:nvPr/>
        </p:nvGrpSpPr>
        <p:grpSpPr>
          <a:xfrm>
            <a:off x="4303534" y="813043"/>
            <a:ext cx="3964041" cy="3318741"/>
            <a:chOff x="4086225" y="1497013"/>
            <a:chExt cx="5285388" cy="4424987"/>
          </a:xfrm>
        </p:grpSpPr>
        <p:sp>
          <p:nvSpPr>
            <p:cNvPr id="26" name="椭圆 25"/>
            <p:cNvSpPr/>
            <p:nvPr/>
          </p:nvSpPr>
          <p:spPr>
            <a:xfrm>
              <a:off x="8143874" y="4337050"/>
              <a:ext cx="144719" cy="147934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5551487" y="3473450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8" name="直接箭头连接符 27"/>
            <p:cNvCxnSpPr/>
            <p:nvPr/>
          </p:nvCxnSpPr>
          <p:spPr>
            <a:xfrm>
              <a:off x="5072063" y="2249488"/>
              <a:ext cx="39528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/>
            <p:cNvCxnSpPr/>
            <p:nvPr/>
          </p:nvCxnSpPr>
          <p:spPr>
            <a:xfrm rot="16200000">
              <a:off x="4975225" y="2189163"/>
              <a:ext cx="4318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14"/>
            <p:cNvSpPr txBox="1">
              <a:spLocks noChangeArrowheads="1"/>
            </p:cNvSpPr>
            <p:nvPr/>
          </p:nvSpPr>
          <p:spPr bwMode="auto">
            <a:xfrm>
              <a:off x="8082117" y="1690902"/>
              <a:ext cx="1289496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大本营</a:t>
              </a:r>
            </a:p>
          </p:txBody>
        </p:sp>
        <p:sp>
          <p:nvSpPr>
            <p:cNvPr id="31" name="TextBox 57"/>
            <p:cNvSpPr txBox="1">
              <a:spLocks noChangeArrowheads="1"/>
            </p:cNvSpPr>
            <p:nvPr/>
          </p:nvSpPr>
          <p:spPr bwMode="auto">
            <a:xfrm>
              <a:off x="4770437" y="3169914"/>
              <a:ext cx="926436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宝塔</a:t>
              </a:r>
            </a:p>
          </p:txBody>
        </p:sp>
        <p:sp>
          <p:nvSpPr>
            <p:cNvPr id="32" name="TextBox 16"/>
            <p:cNvSpPr txBox="1">
              <a:spLocks noChangeArrowheads="1"/>
            </p:cNvSpPr>
            <p:nvPr/>
          </p:nvSpPr>
          <p:spPr bwMode="auto">
            <a:xfrm>
              <a:off x="5395913" y="1987550"/>
              <a:ext cx="676275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33" name="TextBox 17"/>
            <p:cNvSpPr txBox="1">
              <a:spLocks noChangeArrowheads="1"/>
            </p:cNvSpPr>
            <p:nvPr/>
          </p:nvSpPr>
          <p:spPr bwMode="auto">
            <a:xfrm>
              <a:off x="4924425" y="1497013"/>
              <a:ext cx="531813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34" name="TextBox 60"/>
            <p:cNvSpPr txBox="1">
              <a:spLocks noChangeArrowheads="1"/>
            </p:cNvSpPr>
            <p:nvPr/>
          </p:nvSpPr>
          <p:spPr bwMode="auto">
            <a:xfrm>
              <a:off x="7269162" y="3912824"/>
              <a:ext cx="1222787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小清山</a:t>
              </a:r>
            </a:p>
          </p:txBody>
        </p:sp>
        <p:sp>
          <p:nvSpPr>
            <p:cNvPr id="35" name="TextBox 19"/>
            <p:cNvSpPr txBox="1">
              <a:spLocks noChangeArrowheads="1"/>
            </p:cNvSpPr>
            <p:nvPr/>
          </p:nvSpPr>
          <p:spPr bwMode="auto">
            <a:xfrm>
              <a:off x="4086225" y="5290725"/>
              <a:ext cx="1368425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大鸣山</a:t>
              </a:r>
            </a:p>
          </p:txBody>
        </p:sp>
        <p:sp>
          <p:nvSpPr>
            <p:cNvPr id="36" name="椭圆 35"/>
            <p:cNvSpPr/>
            <p:nvPr/>
          </p:nvSpPr>
          <p:spPr>
            <a:xfrm>
              <a:off x="4610511" y="5187489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8040639" y="1641426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TextBox 20"/>
            <p:cNvSpPr txBox="1">
              <a:spLocks noChangeArrowheads="1"/>
            </p:cNvSpPr>
            <p:nvPr/>
          </p:nvSpPr>
          <p:spPr bwMode="auto">
            <a:xfrm>
              <a:off x="5895157" y="5429557"/>
              <a:ext cx="2186960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1cm</a:t>
              </a:r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表示</a:t>
              </a:r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100m</a:t>
              </a:r>
              <a:endPara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TextBox 90"/>
          <p:cNvSpPr txBox="1"/>
          <p:nvPr/>
        </p:nvSpPr>
        <p:spPr>
          <a:xfrm>
            <a:off x="1115616" y="3075806"/>
            <a:ext cx="2232248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大本营在大鸣山北偏东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度方向上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40" name="Picture 4" descr="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46" y="3580900"/>
            <a:ext cx="657129" cy="99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2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805085" y="564125"/>
            <a:ext cx="4457700" cy="358385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4771949" y="3648613"/>
            <a:ext cx="3380222" cy="0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4771103" y="619433"/>
            <a:ext cx="0" cy="3045695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785325" y="1039761"/>
            <a:ext cx="2481943" cy="2585431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78"/>
          <p:cNvSpPr txBox="1">
            <a:spLocks noChangeArrowheads="1"/>
          </p:cNvSpPr>
          <p:nvPr/>
        </p:nvSpPr>
        <p:spPr bwMode="auto">
          <a:xfrm>
            <a:off x="4833206" y="2687012"/>
            <a:ext cx="80367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86"/>
          <p:cNvGrpSpPr/>
          <p:nvPr/>
        </p:nvGrpSpPr>
        <p:grpSpPr>
          <a:xfrm>
            <a:off x="785351" y="1150375"/>
            <a:ext cx="2223320" cy="707922"/>
            <a:chOff x="1047135" y="1533833"/>
            <a:chExt cx="2964426" cy="943896"/>
          </a:xfrm>
        </p:grpSpPr>
        <p:sp>
          <p:nvSpPr>
            <p:cNvPr id="13" name="圆角矩形 12"/>
            <p:cNvSpPr/>
            <p:nvPr/>
          </p:nvSpPr>
          <p:spPr>
            <a:xfrm>
              <a:off x="1047135" y="1533833"/>
              <a:ext cx="2964426" cy="943896"/>
            </a:xfrm>
            <a:prstGeom prst="roundRect">
              <a:avLst/>
            </a:prstGeom>
            <a:solidFill>
              <a:srgbClr val="C9E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确定观测点</a:t>
              </a: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047135" y="1533833"/>
              <a:ext cx="604685" cy="94389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93"/>
          <p:cNvGrpSpPr/>
          <p:nvPr/>
        </p:nvGrpSpPr>
        <p:grpSpPr>
          <a:xfrm>
            <a:off x="7322575" y="398207"/>
            <a:ext cx="232289" cy="586248"/>
            <a:chOff x="9881418" y="2020529"/>
            <a:chExt cx="309718" cy="781664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9881418" y="2168013"/>
              <a:ext cx="0" cy="6341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直角三角形 16"/>
            <p:cNvSpPr/>
            <p:nvPr/>
          </p:nvSpPr>
          <p:spPr>
            <a:xfrm>
              <a:off x="9881420" y="2020529"/>
              <a:ext cx="309716" cy="575187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8" name="Picture 2" descr="C:\Users\Administrator\Desktop\timg (2)_副本_副本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4398" y="2915571"/>
            <a:ext cx="618664" cy="814826"/>
          </a:xfrm>
          <a:prstGeom prst="rect">
            <a:avLst/>
          </a:prstGeom>
          <a:noFill/>
        </p:spPr>
      </p:pic>
      <p:grpSp>
        <p:nvGrpSpPr>
          <p:cNvPr id="19" name="组合 95"/>
          <p:cNvGrpSpPr/>
          <p:nvPr/>
        </p:nvGrpSpPr>
        <p:grpSpPr>
          <a:xfrm>
            <a:off x="785351" y="2101646"/>
            <a:ext cx="2223320" cy="707922"/>
            <a:chOff x="1047135" y="1533833"/>
            <a:chExt cx="2964426" cy="943896"/>
          </a:xfrm>
        </p:grpSpPr>
        <p:sp>
          <p:nvSpPr>
            <p:cNvPr id="21" name="圆角矩形 20"/>
            <p:cNvSpPr/>
            <p:nvPr/>
          </p:nvSpPr>
          <p:spPr>
            <a:xfrm>
              <a:off x="1047135" y="1533833"/>
              <a:ext cx="2964426" cy="943896"/>
            </a:xfrm>
            <a:prstGeom prst="roundRect">
              <a:avLst/>
            </a:prstGeom>
            <a:solidFill>
              <a:srgbClr val="C9E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确定方向</a:t>
              </a: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1047135" y="1533833"/>
              <a:ext cx="604685" cy="94389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弧形 22"/>
          <p:cNvSpPr/>
          <p:nvPr/>
        </p:nvSpPr>
        <p:spPr>
          <a:xfrm>
            <a:off x="4114800" y="2544096"/>
            <a:ext cx="1515046" cy="1360540"/>
          </a:xfrm>
          <a:prstGeom prst="arc">
            <a:avLst>
              <a:gd name="adj1" fmla="val 15757002"/>
              <a:gd name="adj2" fmla="val 1979188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组合 73"/>
          <p:cNvGrpSpPr/>
          <p:nvPr/>
        </p:nvGrpSpPr>
        <p:grpSpPr>
          <a:xfrm>
            <a:off x="4303534" y="813043"/>
            <a:ext cx="3151776" cy="3318741"/>
            <a:chOff x="4086225" y="1497013"/>
            <a:chExt cx="4202368" cy="4424987"/>
          </a:xfrm>
        </p:grpSpPr>
        <p:sp>
          <p:nvSpPr>
            <p:cNvPr id="25" name="椭圆 24"/>
            <p:cNvSpPr/>
            <p:nvPr/>
          </p:nvSpPr>
          <p:spPr>
            <a:xfrm>
              <a:off x="8143874" y="4337050"/>
              <a:ext cx="144719" cy="147934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551487" y="3473450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5072063" y="2249488"/>
              <a:ext cx="39528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rot="16200000">
              <a:off x="4975225" y="2189163"/>
              <a:ext cx="4318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16"/>
            <p:cNvSpPr txBox="1">
              <a:spLocks noChangeArrowheads="1"/>
            </p:cNvSpPr>
            <p:nvPr/>
          </p:nvSpPr>
          <p:spPr bwMode="auto">
            <a:xfrm>
              <a:off x="5395913" y="1987550"/>
              <a:ext cx="676275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32" name="TextBox 17"/>
            <p:cNvSpPr txBox="1">
              <a:spLocks noChangeArrowheads="1"/>
            </p:cNvSpPr>
            <p:nvPr/>
          </p:nvSpPr>
          <p:spPr bwMode="auto">
            <a:xfrm>
              <a:off x="4924425" y="1497013"/>
              <a:ext cx="531813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34" name="TextBox 19"/>
            <p:cNvSpPr txBox="1">
              <a:spLocks noChangeArrowheads="1"/>
            </p:cNvSpPr>
            <p:nvPr/>
          </p:nvSpPr>
          <p:spPr bwMode="auto">
            <a:xfrm>
              <a:off x="4086225" y="5290725"/>
              <a:ext cx="1368425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大鸣山</a:t>
              </a:r>
            </a:p>
          </p:txBody>
        </p:sp>
        <p:sp>
          <p:nvSpPr>
            <p:cNvPr id="35" name="椭圆 34"/>
            <p:cNvSpPr/>
            <p:nvPr/>
          </p:nvSpPr>
          <p:spPr>
            <a:xfrm>
              <a:off x="4610511" y="5187489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8040639" y="1641426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8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Box 20"/>
            <p:cNvSpPr txBox="1">
              <a:spLocks noChangeArrowheads="1"/>
            </p:cNvSpPr>
            <p:nvPr/>
          </p:nvSpPr>
          <p:spPr bwMode="auto">
            <a:xfrm>
              <a:off x="5895157" y="5429557"/>
              <a:ext cx="2186960" cy="49244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1cm</a:t>
              </a:r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表示</a:t>
              </a:r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100m</a:t>
              </a:r>
              <a:endPara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8" name="组合 95"/>
          <p:cNvGrpSpPr/>
          <p:nvPr/>
        </p:nvGrpSpPr>
        <p:grpSpPr>
          <a:xfrm>
            <a:off x="829596" y="3052917"/>
            <a:ext cx="2223320" cy="707922"/>
            <a:chOff x="1047135" y="1533833"/>
            <a:chExt cx="2964426" cy="943896"/>
          </a:xfrm>
        </p:grpSpPr>
        <p:sp>
          <p:nvSpPr>
            <p:cNvPr id="39" name="圆角矩形 38"/>
            <p:cNvSpPr/>
            <p:nvPr/>
          </p:nvSpPr>
          <p:spPr>
            <a:xfrm>
              <a:off x="1047135" y="1533833"/>
              <a:ext cx="2964426" cy="943896"/>
            </a:xfrm>
            <a:prstGeom prst="roundRect">
              <a:avLst/>
            </a:prstGeom>
            <a:solidFill>
              <a:srgbClr val="C9E1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确定距离</a:t>
              </a: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1047135" y="1533833"/>
              <a:ext cx="604685" cy="94389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1" name="TextBox 98"/>
          <p:cNvSpPr txBox="1"/>
          <p:nvPr/>
        </p:nvSpPr>
        <p:spPr>
          <a:xfrm>
            <a:off x="918088" y="3993126"/>
            <a:ext cx="2422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5.6×100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560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（米）</a:t>
            </a:r>
          </a:p>
        </p:txBody>
      </p:sp>
      <p:sp>
        <p:nvSpPr>
          <p:cNvPr id="42" name="TextBox 95"/>
          <p:cNvSpPr txBox="1"/>
          <p:nvPr/>
        </p:nvSpPr>
        <p:spPr>
          <a:xfrm>
            <a:off x="6194323" y="2317680"/>
            <a:ext cx="1072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5.6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</a:p>
        </p:txBody>
      </p:sp>
      <p:sp>
        <p:nvSpPr>
          <p:cNvPr id="43" name="AutoShape 36"/>
          <p:cNvSpPr/>
          <p:nvPr/>
        </p:nvSpPr>
        <p:spPr bwMode="auto">
          <a:xfrm rot="13378889">
            <a:off x="6025698" y="517813"/>
            <a:ext cx="163336" cy="3729347"/>
          </a:xfrm>
          <a:prstGeom prst="leftBrace">
            <a:avLst>
              <a:gd name="adj1" fmla="val 41583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tailEnd type="none" w="lg" len="lg"/>
          </a:ln>
        </p:spPr>
        <p:txBody>
          <a:bodyPr wrap="none" lIns="67500" tIns="35100" rIns="67500" bIns="35100" anchor="ctr"/>
          <a:lstStyle/>
          <a:p>
            <a:endParaRPr lang="zh-CN" altLang="en-US" sz="18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14"/>
          <p:cNvSpPr txBox="1">
            <a:spLocks noChangeArrowheads="1"/>
          </p:cNvSpPr>
          <p:nvPr/>
        </p:nvSpPr>
        <p:spPr bwMode="auto">
          <a:xfrm>
            <a:off x="7300453" y="958460"/>
            <a:ext cx="96712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大本营</a:t>
            </a:r>
          </a:p>
        </p:txBody>
      </p:sp>
      <p:sp>
        <p:nvSpPr>
          <p:cNvPr id="45" name="TextBox 57"/>
          <p:cNvSpPr txBox="1">
            <a:spLocks noChangeArrowheads="1"/>
          </p:cNvSpPr>
          <p:nvPr/>
        </p:nvSpPr>
        <p:spPr bwMode="auto">
          <a:xfrm>
            <a:off x="4816693" y="2067719"/>
            <a:ext cx="69482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宝塔</a:t>
            </a:r>
          </a:p>
        </p:txBody>
      </p:sp>
      <p:sp>
        <p:nvSpPr>
          <p:cNvPr id="46" name="TextBox 60"/>
          <p:cNvSpPr txBox="1">
            <a:spLocks noChangeArrowheads="1"/>
          </p:cNvSpPr>
          <p:nvPr/>
        </p:nvSpPr>
        <p:spPr bwMode="auto">
          <a:xfrm>
            <a:off x="6690737" y="2624902"/>
            <a:ext cx="91709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小清山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805085" y="564125"/>
            <a:ext cx="4457700" cy="358385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4771949" y="3648613"/>
            <a:ext cx="3380222" cy="0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4771103" y="619433"/>
            <a:ext cx="0" cy="3045695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4785325" y="1039761"/>
            <a:ext cx="2481943" cy="2585431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78"/>
          <p:cNvSpPr txBox="1">
            <a:spLocks noChangeArrowheads="1"/>
          </p:cNvSpPr>
          <p:nvPr/>
        </p:nvSpPr>
        <p:spPr bwMode="auto">
          <a:xfrm>
            <a:off x="4833206" y="2687012"/>
            <a:ext cx="803672" cy="3231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93"/>
          <p:cNvGrpSpPr/>
          <p:nvPr/>
        </p:nvGrpSpPr>
        <p:grpSpPr>
          <a:xfrm>
            <a:off x="7322575" y="398207"/>
            <a:ext cx="232289" cy="586248"/>
            <a:chOff x="9881418" y="2020529"/>
            <a:chExt cx="309718" cy="781664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9881418" y="2168013"/>
              <a:ext cx="0" cy="6341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直角三角形 16"/>
            <p:cNvSpPr/>
            <p:nvPr/>
          </p:nvSpPr>
          <p:spPr>
            <a:xfrm>
              <a:off x="9881420" y="2020529"/>
              <a:ext cx="309716" cy="575187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8" name="Picture 2" descr="C:\Users\Administrator\Desktop\timg (2)_副本_副本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4398" y="2915571"/>
            <a:ext cx="618664" cy="814826"/>
          </a:xfrm>
          <a:prstGeom prst="rect">
            <a:avLst/>
          </a:prstGeom>
          <a:noFill/>
        </p:spPr>
      </p:pic>
      <p:sp>
        <p:nvSpPr>
          <p:cNvPr id="19" name="弧形 18"/>
          <p:cNvSpPr/>
          <p:nvPr/>
        </p:nvSpPr>
        <p:spPr>
          <a:xfrm>
            <a:off x="4114800" y="2544096"/>
            <a:ext cx="1515046" cy="1360540"/>
          </a:xfrm>
          <a:prstGeom prst="arc">
            <a:avLst>
              <a:gd name="adj1" fmla="val 15757002"/>
              <a:gd name="adj2" fmla="val 1979188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73"/>
          <p:cNvGrpSpPr/>
          <p:nvPr/>
        </p:nvGrpSpPr>
        <p:grpSpPr>
          <a:xfrm>
            <a:off x="4303534" y="813043"/>
            <a:ext cx="3151776" cy="3272574"/>
            <a:chOff x="4086225" y="1497013"/>
            <a:chExt cx="4202368" cy="4363431"/>
          </a:xfrm>
        </p:grpSpPr>
        <p:sp>
          <p:nvSpPr>
            <p:cNvPr id="22" name="椭圆 21"/>
            <p:cNvSpPr/>
            <p:nvPr/>
          </p:nvSpPr>
          <p:spPr>
            <a:xfrm>
              <a:off x="8143874" y="4337050"/>
              <a:ext cx="144719" cy="147934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551487" y="3473450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4" name="直接箭头连接符 23"/>
            <p:cNvCxnSpPr/>
            <p:nvPr/>
          </p:nvCxnSpPr>
          <p:spPr>
            <a:xfrm>
              <a:off x="5072063" y="2249488"/>
              <a:ext cx="39528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rot="16200000">
              <a:off x="4975225" y="2189163"/>
              <a:ext cx="4318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16"/>
            <p:cNvSpPr txBox="1">
              <a:spLocks noChangeArrowheads="1"/>
            </p:cNvSpPr>
            <p:nvPr/>
          </p:nvSpPr>
          <p:spPr bwMode="auto">
            <a:xfrm>
              <a:off x="5395913" y="1987550"/>
              <a:ext cx="676275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32" name="TextBox 17"/>
            <p:cNvSpPr txBox="1">
              <a:spLocks noChangeArrowheads="1"/>
            </p:cNvSpPr>
            <p:nvPr/>
          </p:nvSpPr>
          <p:spPr bwMode="auto">
            <a:xfrm>
              <a:off x="4924425" y="1497013"/>
              <a:ext cx="531813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34" name="TextBox 19"/>
            <p:cNvSpPr txBox="1">
              <a:spLocks noChangeArrowheads="1"/>
            </p:cNvSpPr>
            <p:nvPr/>
          </p:nvSpPr>
          <p:spPr bwMode="auto">
            <a:xfrm>
              <a:off x="4086225" y="5290726"/>
              <a:ext cx="1368425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大鸣山</a:t>
              </a:r>
            </a:p>
          </p:txBody>
        </p:sp>
        <p:sp>
          <p:nvSpPr>
            <p:cNvPr id="35" name="椭圆 34"/>
            <p:cNvSpPr/>
            <p:nvPr/>
          </p:nvSpPr>
          <p:spPr>
            <a:xfrm>
              <a:off x="4610511" y="5187489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8040639" y="1641426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7" name="TextBox 20"/>
            <p:cNvSpPr txBox="1">
              <a:spLocks noChangeArrowheads="1"/>
            </p:cNvSpPr>
            <p:nvPr/>
          </p:nvSpPr>
          <p:spPr bwMode="auto">
            <a:xfrm>
              <a:off x="5895157" y="5429557"/>
              <a:ext cx="2186960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1cm</a:t>
              </a:r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表示</a:t>
              </a:r>
              <a:r>
                <a:rPr lang="en-US" altLang="zh-CN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100m</a:t>
              </a:r>
              <a:endPara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8" name="TextBox 95"/>
          <p:cNvSpPr txBox="1"/>
          <p:nvPr/>
        </p:nvSpPr>
        <p:spPr>
          <a:xfrm>
            <a:off x="6260691" y="2156952"/>
            <a:ext cx="8517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5.6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431390" y="1377399"/>
            <a:ext cx="3075039" cy="2058447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乐乐从大鸣山出发，向北偏东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度方向走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560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米，就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能回到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大本营。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" name="Picture 2" descr="C:\Users\Administrator\Desktop\timg (2)_副本_副本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5285" y="2878701"/>
            <a:ext cx="618664" cy="814826"/>
          </a:xfrm>
          <a:prstGeom prst="rect">
            <a:avLst/>
          </a:prstGeom>
          <a:noFill/>
        </p:spPr>
      </p:pic>
      <p:sp>
        <p:nvSpPr>
          <p:cNvPr id="41" name="TextBox 14"/>
          <p:cNvSpPr txBox="1">
            <a:spLocks noChangeArrowheads="1"/>
          </p:cNvSpPr>
          <p:nvPr/>
        </p:nvSpPr>
        <p:spPr bwMode="auto">
          <a:xfrm>
            <a:off x="7300453" y="958460"/>
            <a:ext cx="967122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大本营</a:t>
            </a:r>
          </a:p>
        </p:txBody>
      </p:sp>
      <p:sp>
        <p:nvSpPr>
          <p:cNvPr id="42" name="TextBox 57"/>
          <p:cNvSpPr txBox="1">
            <a:spLocks noChangeArrowheads="1"/>
          </p:cNvSpPr>
          <p:nvPr/>
        </p:nvSpPr>
        <p:spPr bwMode="auto">
          <a:xfrm>
            <a:off x="4816693" y="2067719"/>
            <a:ext cx="694827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宝塔</a:t>
            </a:r>
          </a:p>
        </p:txBody>
      </p:sp>
      <p:sp>
        <p:nvSpPr>
          <p:cNvPr id="43" name="TextBox 60"/>
          <p:cNvSpPr txBox="1">
            <a:spLocks noChangeArrowheads="1"/>
          </p:cNvSpPr>
          <p:nvPr/>
        </p:nvSpPr>
        <p:spPr bwMode="auto">
          <a:xfrm>
            <a:off x="6690737" y="2624902"/>
            <a:ext cx="917090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小清山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0.28073 -0.5175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28" y="-2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051720" y="638595"/>
            <a:ext cx="4457700" cy="358385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3007523" y="3723082"/>
            <a:ext cx="3380222" cy="0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3006677" y="693903"/>
            <a:ext cx="0" cy="3045695"/>
          </a:xfrm>
          <a:prstGeom prst="straightConnector1">
            <a:avLst/>
          </a:prstGeom>
          <a:ln w="57150">
            <a:solidFill>
              <a:srgbClr val="7030A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73"/>
          <p:cNvGrpSpPr/>
          <p:nvPr/>
        </p:nvGrpSpPr>
        <p:grpSpPr>
          <a:xfrm>
            <a:off x="2227573" y="760384"/>
            <a:ext cx="4381399" cy="3295579"/>
            <a:chOff x="3670845" y="1327509"/>
            <a:chExt cx="5841865" cy="4394104"/>
          </a:xfrm>
        </p:grpSpPr>
        <p:sp>
          <p:nvSpPr>
            <p:cNvPr id="18" name="椭圆 17"/>
            <p:cNvSpPr/>
            <p:nvPr/>
          </p:nvSpPr>
          <p:spPr>
            <a:xfrm>
              <a:off x="8409338" y="4337050"/>
              <a:ext cx="144719" cy="147934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551487" y="3473450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0" name="直接箭头连接符 19"/>
            <p:cNvCxnSpPr/>
            <p:nvPr/>
          </p:nvCxnSpPr>
          <p:spPr>
            <a:xfrm>
              <a:off x="3818483" y="2249488"/>
              <a:ext cx="39528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 rot="16200000">
              <a:off x="3721645" y="2189163"/>
              <a:ext cx="4318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4"/>
            <p:cNvSpPr txBox="1">
              <a:spLocks noChangeArrowheads="1"/>
            </p:cNvSpPr>
            <p:nvPr/>
          </p:nvSpPr>
          <p:spPr bwMode="auto">
            <a:xfrm>
              <a:off x="8538242" y="1327509"/>
              <a:ext cx="974468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大本营</a:t>
              </a:r>
            </a:p>
          </p:txBody>
        </p:sp>
        <p:sp>
          <p:nvSpPr>
            <p:cNvPr id="23" name="TextBox 57"/>
            <p:cNvSpPr txBox="1">
              <a:spLocks noChangeArrowheads="1"/>
            </p:cNvSpPr>
            <p:nvPr/>
          </p:nvSpPr>
          <p:spPr bwMode="auto">
            <a:xfrm>
              <a:off x="4915260" y="3237475"/>
              <a:ext cx="748123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宝塔</a:t>
              </a:r>
            </a:p>
          </p:txBody>
        </p:sp>
        <p:sp>
          <p:nvSpPr>
            <p:cNvPr id="24" name="TextBox 16"/>
            <p:cNvSpPr txBox="1">
              <a:spLocks noChangeArrowheads="1"/>
            </p:cNvSpPr>
            <p:nvPr/>
          </p:nvSpPr>
          <p:spPr bwMode="auto">
            <a:xfrm>
              <a:off x="4142333" y="1987550"/>
              <a:ext cx="676275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25" name="TextBox 17"/>
            <p:cNvSpPr txBox="1">
              <a:spLocks noChangeArrowheads="1"/>
            </p:cNvSpPr>
            <p:nvPr/>
          </p:nvSpPr>
          <p:spPr bwMode="auto">
            <a:xfrm>
              <a:off x="3670845" y="1497013"/>
              <a:ext cx="531813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26" name="TextBox 60"/>
            <p:cNvSpPr txBox="1">
              <a:spLocks noChangeArrowheads="1"/>
            </p:cNvSpPr>
            <p:nvPr/>
          </p:nvSpPr>
          <p:spPr bwMode="auto">
            <a:xfrm>
              <a:off x="7449267" y="4364858"/>
              <a:ext cx="972061" cy="738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小清山</a:t>
              </a:r>
            </a:p>
          </p:txBody>
        </p:sp>
        <p:sp>
          <p:nvSpPr>
            <p:cNvPr id="27" name="TextBox 19"/>
            <p:cNvSpPr txBox="1">
              <a:spLocks noChangeArrowheads="1"/>
            </p:cNvSpPr>
            <p:nvPr/>
          </p:nvSpPr>
          <p:spPr bwMode="auto">
            <a:xfrm>
              <a:off x="4086225" y="5290726"/>
              <a:ext cx="1368425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15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大鸣山</a:t>
              </a:r>
            </a:p>
          </p:txBody>
        </p:sp>
        <p:sp>
          <p:nvSpPr>
            <p:cNvPr id="28" name="椭圆 27"/>
            <p:cNvSpPr/>
            <p:nvPr/>
          </p:nvSpPr>
          <p:spPr>
            <a:xfrm>
              <a:off x="4610511" y="5187489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8394591" y="1641426"/>
              <a:ext cx="147600" cy="147600"/>
            </a:xfrm>
            <a:prstGeom prst="ellipse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5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3699851" y="738148"/>
            <a:ext cx="0" cy="29865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834681" y="738148"/>
            <a:ext cx="0" cy="29865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4418835" y="738148"/>
            <a:ext cx="0" cy="29865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5126758" y="704965"/>
            <a:ext cx="0" cy="29865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5400000">
            <a:off x="4529448" y="1556683"/>
            <a:ext cx="0" cy="29865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5400000">
            <a:off x="4529448" y="937251"/>
            <a:ext cx="0" cy="29865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5400000">
            <a:off x="4529448" y="229330"/>
            <a:ext cx="0" cy="29865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rot="5400000">
            <a:off x="4529448" y="-456470"/>
            <a:ext cx="0" cy="29865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3589242" y="3735764"/>
            <a:ext cx="2444540" cy="300082"/>
            <a:chOff x="4999707" y="5117695"/>
            <a:chExt cx="3259387" cy="400108"/>
          </a:xfrm>
        </p:grpSpPr>
        <p:sp>
          <p:nvSpPr>
            <p:cNvPr id="40" name="TextBox 99"/>
            <p:cNvSpPr txBox="1"/>
            <p:nvPr/>
          </p:nvSpPr>
          <p:spPr>
            <a:xfrm>
              <a:off x="4999707" y="5117695"/>
              <a:ext cx="412955" cy="400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TextBox 101"/>
            <p:cNvSpPr txBox="1"/>
            <p:nvPr/>
          </p:nvSpPr>
          <p:spPr>
            <a:xfrm>
              <a:off x="5973100" y="5117695"/>
              <a:ext cx="412955" cy="400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TextBox 102"/>
            <p:cNvSpPr txBox="1"/>
            <p:nvPr/>
          </p:nvSpPr>
          <p:spPr>
            <a:xfrm>
              <a:off x="6902247" y="5117695"/>
              <a:ext cx="412955" cy="400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TextBox 104"/>
            <p:cNvSpPr txBox="1"/>
            <p:nvPr/>
          </p:nvSpPr>
          <p:spPr>
            <a:xfrm>
              <a:off x="7846139" y="5117695"/>
              <a:ext cx="412955" cy="400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704336" y="881948"/>
            <a:ext cx="331839" cy="2943731"/>
            <a:chOff x="3819833" y="1312611"/>
            <a:chExt cx="442452" cy="3924975"/>
          </a:xfrm>
        </p:grpSpPr>
        <p:sp>
          <p:nvSpPr>
            <p:cNvPr id="45" name="TextBox 106"/>
            <p:cNvSpPr txBox="1"/>
            <p:nvPr/>
          </p:nvSpPr>
          <p:spPr>
            <a:xfrm>
              <a:off x="3849330" y="4026313"/>
              <a:ext cx="41295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TextBox 107"/>
            <p:cNvSpPr txBox="1"/>
            <p:nvPr/>
          </p:nvSpPr>
          <p:spPr>
            <a:xfrm>
              <a:off x="3849330" y="3156159"/>
              <a:ext cx="41295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TextBox 119"/>
            <p:cNvSpPr txBox="1"/>
            <p:nvPr/>
          </p:nvSpPr>
          <p:spPr>
            <a:xfrm>
              <a:off x="3849330" y="2212263"/>
              <a:ext cx="41295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TextBox 138"/>
            <p:cNvSpPr txBox="1"/>
            <p:nvPr/>
          </p:nvSpPr>
          <p:spPr>
            <a:xfrm>
              <a:off x="3849330" y="1312611"/>
              <a:ext cx="41295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TextBox 139"/>
            <p:cNvSpPr txBox="1"/>
            <p:nvPr/>
          </p:nvSpPr>
          <p:spPr>
            <a:xfrm>
              <a:off x="3819833" y="4837477"/>
              <a:ext cx="41295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endParaRPr lang="zh-CN" altLang="en-US" sz="13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0" name="TextBox 150"/>
          <p:cNvSpPr txBox="1"/>
          <p:nvPr/>
        </p:nvSpPr>
        <p:spPr>
          <a:xfrm>
            <a:off x="2892378" y="3381795"/>
            <a:ext cx="8185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51" name="TextBox 151"/>
          <p:cNvSpPr txBox="1"/>
          <p:nvPr/>
        </p:nvSpPr>
        <p:spPr>
          <a:xfrm>
            <a:off x="5336924" y="627534"/>
            <a:ext cx="8185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395536" y="1923678"/>
            <a:ext cx="1484832" cy="707922"/>
          </a:xfrm>
          <a:prstGeom prst="roundRect">
            <a:avLst/>
          </a:prstGeom>
          <a:noFill/>
          <a:ln>
            <a:solidFill>
              <a:srgbClr val="C45F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用数对表示位置</a:t>
            </a:r>
          </a:p>
        </p:txBody>
      </p:sp>
      <p:sp>
        <p:nvSpPr>
          <p:cNvPr id="53" name="TextBox 20"/>
          <p:cNvSpPr txBox="1">
            <a:spLocks noChangeArrowheads="1"/>
          </p:cNvSpPr>
          <p:nvPr/>
        </p:nvSpPr>
        <p:spPr bwMode="auto">
          <a:xfrm>
            <a:off x="3763083" y="3958595"/>
            <a:ext cx="1640220" cy="3231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100m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4" name="Picture 2" descr="C:\Users\Administrator\Desktop\timg (2)_副本_副本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8179" y="2923673"/>
            <a:ext cx="618664" cy="814826"/>
          </a:xfrm>
          <a:prstGeom prst="rect">
            <a:avLst/>
          </a:prstGeom>
          <a:noFill/>
        </p:spPr>
      </p:pic>
      <p:sp>
        <p:nvSpPr>
          <p:cNvPr id="55" name="圆角矩形 54"/>
          <p:cNvSpPr/>
          <p:nvPr/>
        </p:nvSpPr>
        <p:spPr>
          <a:xfrm>
            <a:off x="6650596" y="1453955"/>
            <a:ext cx="2068462" cy="1880420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大鸣山</a:t>
            </a:r>
            <a:r>
              <a:rPr lang="zh-CN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出发</a:t>
            </a:r>
            <a:r>
              <a:rPr lang="zh-CN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r>
              <a:rPr lang="zh-CN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正北方向</a:t>
            </a:r>
            <a:r>
              <a:rPr lang="zh-CN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</a:t>
            </a:r>
            <a:r>
              <a: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米，</a:t>
            </a:r>
            <a:r>
              <a:rPr lang="zh-CN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然后向</a:t>
            </a:r>
            <a:r>
              <a:rPr lang="zh-CN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正东方</a:t>
            </a:r>
            <a:r>
              <a:rPr lang="zh-CN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向再走</a:t>
            </a:r>
            <a:r>
              <a: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zh-CN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r>
              <a:rPr lang="zh-CN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到达</a:t>
            </a:r>
            <a:r>
              <a:rPr lang="zh-CN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大本营</a:t>
            </a:r>
            <a:r>
              <a: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3457 L 3.88889E-6 -0.5243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51296 L 0.31996 -0.5129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5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71605E-6 L 0.31996 -2.71605E-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996 -2.71605E-6 L 0.31996 -0.5240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71605E-6 L 3.88889E-6 -0.24043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24043 L 0.32014 -0.2404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014 -0.24043 L 0.32014 -0.5092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8.png"/>
          <p:cNvPicPr>
            <a:picLocks noChangeAspect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55600"/>
            <a:ext cx="3981450" cy="3112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611560" y="1131590"/>
            <a:ext cx="4857253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看图填空。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456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路公共汽车从火车站到商场的行驶路线是：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行驶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站到汽车站，再向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行驶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站到体育馆，再向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行驶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站到商场。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71600" y="2073719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23728" y="2112144"/>
            <a:ext cx="4869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77433" y="2100589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71600" y="2524838"/>
            <a:ext cx="1206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54411" y="2520269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187624" y="3003798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633542" y="2974410"/>
            <a:ext cx="485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547813" y="4562475"/>
            <a:ext cx="6719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   </a:t>
            </a:r>
            <a:r>
              <a:rPr lang="zh-CN" altLang="en-US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en-US" altLang="zh-CN" sz="135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246C0C32-CA4B-47C4-890E-152DE613D256}"/>
              </a:ext>
            </a:extLst>
          </p:cNvPr>
          <p:cNvCxnSpPr>
            <a:cxnSpLocks/>
          </p:cNvCxnSpPr>
          <p:nvPr/>
        </p:nvCxnSpPr>
        <p:spPr>
          <a:xfrm>
            <a:off x="4977433" y="2504227"/>
            <a:ext cx="387498" cy="0"/>
          </a:xfrm>
          <a:prstGeom prst="line">
            <a:avLst/>
          </a:prstGeom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39552" y="1561011"/>
            <a:ext cx="5112568" cy="261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商店的位置是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　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　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距离中心广场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　   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学校的位置是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　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　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距离中心广场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　   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音乐厅的位置是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　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　 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距离中心广场</a:t>
            </a:r>
            <a:r>
              <a:rPr lang="zh-CN" altLang="en-US" sz="2400" b="1" u="sng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　 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2609909" y="1534021"/>
            <a:ext cx="5219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pic>
        <p:nvPicPr>
          <p:cNvPr id="9" name="图片 15" descr="9.png"/>
          <p:cNvPicPr>
            <a:picLocks noChangeAspect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856" y="1203598"/>
            <a:ext cx="2969419" cy="307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3931926" y="1534021"/>
            <a:ext cx="12161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2755201" y="1966069"/>
            <a:ext cx="520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2611185" y="2398117"/>
            <a:ext cx="520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3933306" y="2398117"/>
            <a:ext cx="13587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30°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2827209" y="2830165"/>
            <a:ext cx="520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21"/>
          <p:cNvSpPr txBox="1">
            <a:spLocks noChangeArrowheads="1"/>
          </p:cNvSpPr>
          <p:nvPr/>
        </p:nvSpPr>
        <p:spPr bwMode="auto">
          <a:xfrm>
            <a:off x="2971225" y="3190205"/>
            <a:ext cx="520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4147951" y="3190205"/>
            <a:ext cx="1216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25°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2753925" y="3651870"/>
            <a:ext cx="5219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467543" y="339502"/>
            <a:ext cx="7838731" cy="932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某城市中心广场的四周道路如图。以中心广场为观测点，量一量，填一填。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</Words>
  <Application>Microsoft Office PowerPoint</Application>
  <PresentationFormat>全屏显示(16:9)</PresentationFormat>
  <Paragraphs>141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2019-10-18T07:11:39Z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